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74" r:id="rId2"/>
  </p:sldMasterIdLst>
  <p:notesMasterIdLst>
    <p:notesMasterId r:id="rId12"/>
  </p:notesMasterIdLst>
  <p:sldIdLst>
    <p:sldId id="256" r:id="rId3"/>
    <p:sldId id="505" r:id="rId4"/>
    <p:sldId id="533" r:id="rId5"/>
    <p:sldId id="534" r:id="rId6"/>
    <p:sldId id="535" r:id="rId7"/>
    <p:sldId id="509" r:id="rId8"/>
    <p:sldId id="525" r:id="rId9"/>
    <p:sldId id="531" r:id="rId10"/>
    <p:sldId id="272"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Lato" panose="020B0604020202020204" charset="0"/>
      <p:regular r:id="rId19"/>
      <p:bold r:id="rId20"/>
      <p:italic r:id="rId21"/>
      <p:boldItalic r:id="rId22"/>
    </p:embeddedFont>
    <p:embeddedFont>
      <p:font typeface="Lato Light" panose="020F0302020204030203" charset="0"/>
      <p:regular r:id="rId23"/>
      <p:bold r:id="rId24"/>
      <p:italic r:id="rId25"/>
      <p:boldItalic r:id="rId26"/>
    </p:embeddedFont>
    <p:embeddedFont>
      <p:font typeface="Poppins" panose="020B0604020202020204" charset="0"/>
      <p:regular r:id="rId27"/>
    </p:embeddedFont>
    <p:embeddedFont>
      <p:font typeface="Poppins Light" panose="020B0604020202020204" charset="0"/>
      <p:regular r:id="rId28"/>
    </p:embeddedFont>
    <p:embeddedFont>
      <p:font typeface="Raleway SemiBold"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7"/>
    <p:restoredTop sz="76543" autoAdjust="0"/>
  </p:normalViewPr>
  <p:slideViewPr>
    <p:cSldViewPr snapToGrid="0">
      <p:cViewPr varScale="1">
        <p:scale>
          <a:sx n="87" d="100"/>
          <a:sy n="87" d="100"/>
        </p:scale>
        <p:origin x="135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now that we’ve worked in the ecosystem a little bit, and hopefully we’re on board with the general mission of OBIS and want to see it succeed, let’s talk about some of the indirect ways you might be able to support this initiative.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we’ve explored during the week, OBIS is a concept that is sustained and empowered by the efforts of a network of organizations, an assemblage of institutions that build data sharing software, design and maintain complex data systems, work out and evolve biological data standards and controlled vocabularies, and work within their areas of authority or expertise to produce datasets that conform to those standards and vocabularies.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most of our focus this week is to increase your comfort level with identifying </a:t>
            </a:r>
            <a:r>
              <a:rPr lang="en-GB" sz="1200" kern="1200" dirty="0" err="1">
                <a:solidFill>
                  <a:schemeClr val="tx1"/>
                </a:solidFill>
                <a:effectLst/>
                <a:latin typeface="+mn-lt"/>
                <a:ea typeface="+mn-ea"/>
                <a:cs typeface="+mn-cs"/>
              </a:rPr>
              <a:t>DarwinCore</a:t>
            </a:r>
            <a:r>
              <a:rPr lang="en-GB" sz="1200" kern="1200" dirty="0">
                <a:solidFill>
                  <a:schemeClr val="tx1"/>
                </a:solidFill>
                <a:effectLst/>
                <a:latin typeface="+mn-lt"/>
                <a:ea typeface="+mn-ea"/>
                <a:cs typeface="+mn-cs"/>
              </a:rPr>
              <a:t> terms and structures that match your data, and to work through some of the QC that OBIS requires, to make it easier for you to be a data contributor, for the data you collect in the future and perhaps also the historic data that may not have made it into publication yet. Going back into older datasets and surfacing them and making them fit for publication can be very valuable work, and as we’ve seen with some of the use cases, and examples that have popped up during the workshop, that historic data can be valuable all over again when given the context required to support analyses and meta-analyses outside its original mandate.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48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200" kern="1200" dirty="0">
                <a:solidFill>
                  <a:schemeClr val="tx1"/>
                </a:solidFill>
                <a:effectLst/>
                <a:latin typeface="+mn-lt"/>
                <a:ea typeface="+mn-ea"/>
                <a:cs typeface="+mn-cs"/>
              </a:rPr>
              <a:t>There will always be more work to do in tidying up the data that’s already in OBIS, reviewing the data we find there and ensuring it is in good shape smooths the pathway for that data to be considered by analysts using OBIS data. Your expertise may make you unique in spotting some of the finer points, so I would recommend browsing around datasets and trying to use them if that’s something that you might enjoy doing.  You’d be doing a service to all who come after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68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IPT software is built as a Java Tomcat application, and has a small but dedicated developer base working on GitHub under the banner of the Global Biodiversity Information Facility. When we find problems and issues we can report them there, but if we’re experienced in building Tomcat apps, there is an opportunity there to pitch in and help develop the IPT to serve our purposes better.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obistools</a:t>
            </a:r>
            <a:r>
              <a:rPr lang="en-GB" sz="1200" kern="1200" dirty="0">
                <a:solidFill>
                  <a:schemeClr val="tx1"/>
                </a:solidFill>
                <a:effectLst/>
                <a:latin typeface="+mn-lt"/>
                <a:ea typeface="+mn-ea"/>
                <a:cs typeface="+mn-cs"/>
              </a:rPr>
              <a:t> packages are developed by the OBIS project office, and are maintained on GitHub as well, and here I can tell you that you and a friend could double the number of developers working on these tools in 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if you’re not an R developer, say you are like me and prefer to work in Python, there are opportunities to implement things like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a:t>
            </a:r>
            <a:r>
              <a:rPr lang="en-GB" sz="1200" kern="1200" dirty="0" err="1">
                <a:solidFill>
                  <a:schemeClr val="tx1"/>
                </a:solidFill>
                <a:effectLst/>
                <a:latin typeface="+mn-lt"/>
                <a:ea typeface="+mn-ea"/>
                <a:cs typeface="+mn-cs"/>
              </a:rPr>
              <a:t>obistools</a:t>
            </a:r>
            <a:r>
              <a:rPr lang="en-GB" sz="1200" kern="1200" dirty="0">
                <a:solidFill>
                  <a:schemeClr val="tx1"/>
                </a:solidFill>
                <a:effectLst/>
                <a:latin typeface="+mn-lt"/>
                <a:ea typeface="+mn-ea"/>
                <a:cs typeface="+mn-cs"/>
              </a:rPr>
              <a:t> in the language of your choice and bring another language the ability to check data and metadata and retrieve data records from OBIS quickly and easily.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20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we saw on the first day that our world registry of marine species relies on taxonomic experts around the globe to ensure the accuracy and currency of the taxonomic definitions their API returns. There aren’t that many folks in the world capable of performing this work, and if you’re one of those people, this is a pretty critical part of our biodiversity data management ecosystem, and there are some interesting questions that are going to be grappled with over the next few years at the intersection of taxonomy and biodiversity.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in the future by our children.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‹N°›</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3/17/2021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3/17/2021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3/17/2021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3/17/2021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3/17/2021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hyperlink" Target="https://github.com/tdwg/" TargetMode="External"/><Relationship Id="rId4" Type="http://schemas.openxmlformats.org/officeDocument/2006/relationships/hyperlink" Target="https://github.com/iobi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7.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Plus de façons pour contribuer à OBIS</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1188" y="767999"/>
            <a:ext cx="2666819" cy="1518605"/>
          </a:xfrm>
          <a:prstGeom prst="rect">
            <a:avLst/>
          </a:prstGeom>
        </p:spPr>
      </p:pic>
      <p:pic>
        <p:nvPicPr>
          <p:cNvPr id="4" name="Picture 2" descr="http://www.marinespecies.org/documents/WoRMS%20branding/WoRMS_logo_blue_negative.png?time=1511423820820">
            <a:extLst>
              <a:ext uri="{FF2B5EF4-FFF2-40B4-BE49-F238E27FC236}">
                <a16:creationId xmlns:a16="http://schemas.microsoft.com/office/drawing/2014/main" id="{1627ADEF-7139-4B8D-9EEC-6EAEE41111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05164" y="2568676"/>
            <a:ext cx="1695457" cy="631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 logo&#10;&#10;Description automatically generated">
            <a:extLst>
              <a:ext uri="{FF2B5EF4-FFF2-40B4-BE49-F238E27FC236}">
                <a16:creationId xmlns:a16="http://schemas.microsoft.com/office/drawing/2014/main" id="{49F44F36-BA19-4FCA-93EC-FE93EF0B70DA}"/>
              </a:ext>
            </a:extLst>
          </p:cNvPr>
          <p:cNvPicPr>
            <a:picLocks noChangeAspect="1"/>
          </p:cNvPicPr>
          <p:nvPr/>
        </p:nvPicPr>
        <p:blipFill>
          <a:blip r:embed="rId7"/>
          <a:stretch>
            <a:fillRect/>
          </a:stretch>
        </p:blipFill>
        <p:spPr>
          <a:xfrm>
            <a:off x="2123330" y="2466256"/>
            <a:ext cx="1267858" cy="631823"/>
          </a:xfrm>
          <a:prstGeom prst="rect">
            <a:avLst/>
          </a:prstGeom>
        </p:spPr>
      </p:pic>
      <p:pic>
        <p:nvPicPr>
          <p:cNvPr id="1026" name="Picture 2">
            <a:extLst>
              <a:ext uri="{FF2B5EF4-FFF2-40B4-BE49-F238E27FC236}">
                <a16:creationId xmlns:a16="http://schemas.microsoft.com/office/drawing/2014/main" id="{E0CB5E86-1641-45F4-A5C9-F56FD18666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6394" y="2886013"/>
            <a:ext cx="1944572" cy="394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10BF05-3F47-4C4C-8422-A80D6AB15D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3433" y="1865002"/>
            <a:ext cx="1138844" cy="6012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LIZ-logo in the new style (from 2014 onwards)">
            <a:extLst>
              <a:ext uri="{FF2B5EF4-FFF2-40B4-BE49-F238E27FC236}">
                <a16:creationId xmlns:a16="http://schemas.microsoft.com/office/drawing/2014/main" id="{50EB266A-46F8-43EC-A778-1217AC74BB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8124" y="1682948"/>
            <a:ext cx="871793" cy="7833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996769A-2B90-4DA0-AC90-FF60E7B9A6E3}"/>
              </a:ext>
            </a:extLst>
          </p:cNvPr>
          <p:cNvGrpSpPr/>
          <p:nvPr/>
        </p:nvGrpSpPr>
        <p:grpSpPr>
          <a:xfrm>
            <a:off x="6533804" y="469688"/>
            <a:ext cx="1607314" cy="994651"/>
            <a:chOff x="251522" y="-444342"/>
            <a:chExt cx="2801527" cy="1731487"/>
          </a:xfrm>
        </p:grpSpPr>
        <p:pic>
          <p:nvPicPr>
            <p:cNvPr id="10" name="Picture 2">
              <a:extLst>
                <a:ext uri="{FF2B5EF4-FFF2-40B4-BE49-F238E27FC236}">
                  <a16:creationId xmlns:a16="http://schemas.microsoft.com/office/drawing/2014/main" id="{80BC5C29-2BA1-4A78-92BF-9EA6E55F39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1562" y="-444342"/>
              <a:ext cx="1731487" cy="173148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07ADC13E-377D-4D2E-A5A9-32122773692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 b="33334"/>
            <a:stretch/>
          </p:blipFill>
          <p:spPr>
            <a:xfrm>
              <a:off x="251522" y="174948"/>
              <a:ext cx="1070040" cy="406219"/>
            </a:xfrm>
            <a:prstGeom prst="rect">
              <a:avLst/>
            </a:prstGeom>
          </p:spPr>
        </p:pic>
      </p:grpSp>
      <p:pic>
        <p:nvPicPr>
          <p:cNvPr id="9" name="Picture 8" descr="A picture containing text, sign&#10;&#10;Description automatically generated">
            <a:extLst>
              <a:ext uri="{FF2B5EF4-FFF2-40B4-BE49-F238E27FC236}">
                <a16:creationId xmlns:a16="http://schemas.microsoft.com/office/drawing/2014/main" id="{D3EB0F0F-1719-45BE-9ADF-8AD479123A75}"/>
              </a:ext>
            </a:extLst>
          </p:cNvPr>
          <p:cNvPicPr>
            <a:picLocks noChangeAspect="1"/>
          </p:cNvPicPr>
          <p:nvPr/>
        </p:nvPicPr>
        <p:blipFill>
          <a:blip r:embed="rId12"/>
          <a:stretch>
            <a:fillRect/>
          </a:stretch>
        </p:blipFill>
        <p:spPr>
          <a:xfrm>
            <a:off x="6909329" y="1133721"/>
            <a:ext cx="924283" cy="453381"/>
          </a:xfrm>
          <a:prstGeom prst="rect">
            <a:avLst/>
          </a:prstGeom>
        </p:spPr>
      </p:pic>
      <p:pic>
        <p:nvPicPr>
          <p:cNvPr id="15" name="Google Shape;270;p29">
            <a:extLst>
              <a:ext uri="{FF2B5EF4-FFF2-40B4-BE49-F238E27FC236}">
                <a16:creationId xmlns:a16="http://schemas.microsoft.com/office/drawing/2014/main" id="{85C4EAAE-0F9F-4255-819B-0501A70CA6A4}"/>
              </a:ext>
            </a:extLst>
          </p:cNvPr>
          <p:cNvPicPr preferRelativeResize="0"/>
          <p:nvPr/>
        </p:nvPicPr>
        <p:blipFill rotWithShape="1">
          <a:blip r:embed="rId13">
            <a:alphaModFix/>
          </a:blip>
          <a:srcRect l="53683" r="34564"/>
          <a:stretch/>
        </p:blipFill>
        <p:spPr>
          <a:xfrm>
            <a:off x="2146951" y="1051125"/>
            <a:ext cx="883602" cy="617125"/>
          </a:xfrm>
          <a:prstGeom prst="rect">
            <a:avLst/>
          </a:prstGeom>
          <a:noFill/>
          <a:ln>
            <a:noFill/>
          </a:ln>
        </p:spPr>
      </p:pic>
      <p:pic>
        <p:nvPicPr>
          <p:cNvPr id="16" name="Picture 15">
            <a:extLst>
              <a:ext uri="{FF2B5EF4-FFF2-40B4-BE49-F238E27FC236}">
                <a16:creationId xmlns:a16="http://schemas.microsoft.com/office/drawing/2014/main" id="{C0745268-EFF5-40B9-A313-58FF46218E5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027334" y="196099"/>
            <a:ext cx="1755659" cy="373077"/>
          </a:xfrm>
          <a:prstGeom prst="rect">
            <a:avLst/>
          </a:prstGeom>
        </p:spPr>
      </p:pic>
      <p:pic>
        <p:nvPicPr>
          <p:cNvPr id="17" name="Picture 16">
            <a:extLst>
              <a:ext uri="{FF2B5EF4-FFF2-40B4-BE49-F238E27FC236}">
                <a16:creationId xmlns:a16="http://schemas.microsoft.com/office/drawing/2014/main" id="{6BA411FB-7EDA-4F8F-AB92-AB1896CAF108}"/>
              </a:ext>
            </a:extLst>
          </p:cNvPr>
          <p:cNvPicPr>
            <a:picLocks noChangeAspect="1"/>
          </p:cNvPicPr>
          <p:nvPr/>
        </p:nvPicPr>
        <p:blipFill>
          <a:blip r:embed="rId15"/>
          <a:stretch>
            <a:fillRect/>
          </a:stretch>
        </p:blipFill>
        <p:spPr>
          <a:xfrm>
            <a:off x="3481194" y="66726"/>
            <a:ext cx="553063" cy="631823"/>
          </a:xfrm>
          <a:prstGeom prst="rect">
            <a:avLst/>
          </a:prstGeom>
        </p:spPr>
      </p:pic>
      <p:pic>
        <p:nvPicPr>
          <p:cNvPr id="18" name="Graphic 17">
            <a:extLst>
              <a:ext uri="{FF2B5EF4-FFF2-40B4-BE49-F238E27FC236}">
                <a16:creationId xmlns:a16="http://schemas.microsoft.com/office/drawing/2014/main" id="{F6F0CDE8-D714-4B4C-935C-B4BDF0111F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13964" y="-53596"/>
            <a:ext cx="883602" cy="821595"/>
          </a:xfrm>
          <a:prstGeom prst="rect">
            <a:avLst/>
          </a:prstGeom>
        </p:spPr>
      </p:pic>
    </p:spTree>
    <p:extLst>
      <p:ext uri="{BB962C8B-B14F-4D97-AF65-F5344CB8AC3E}">
        <p14:creationId xmlns:p14="http://schemas.microsoft.com/office/powerpoint/2010/main" val="240784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1000"/>
                                        <p:tgtEl>
                                          <p:spTgt spid="1028"/>
                                        </p:tgtEl>
                                      </p:cBhvr>
                                    </p:animEffect>
                                    <p:anim calcmode="lin" valueType="num">
                                      <p:cBhvr>
                                        <p:cTn id="33" dur="1000" fill="hold"/>
                                        <p:tgtEl>
                                          <p:spTgt spid="1028"/>
                                        </p:tgtEl>
                                        <p:attrNameLst>
                                          <p:attrName>ppt_x</p:attrName>
                                        </p:attrNameLst>
                                      </p:cBhvr>
                                      <p:tavLst>
                                        <p:tav tm="0">
                                          <p:val>
                                            <p:strVal val="#ppt_x"/>
                                          </p:val>
                                        </p:tav>
                                        <p:tav tm="100000">
                                          <p:val>
                                            <p:strVal val="#ppt_x"/>
                                          </p:val>
                                        </p:tav>
                                      </p:tavLst>
                                    </p:anim>
                                    <p:anim calcmode="lin" valueType="num">
                                      <p:cBhvr>
                                        <p:cTn id="34" dur="1000" fill="hold"/>
                                        <p:tgtEl>
                                          <p:spTgt spid="102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1000"/>
                                        <p:tgtEl>
                                          <p:spTgt spid="1026"/>
                                        </p:tgtEl>
                                      </p:cBhvr>
                                    </p:animEffect>
                                    <p:anim calcmode="lin" valueType="num">
                                      <p:cBhvr>
                                        <p:cTn id="43" dur="1000" fill="hold"/>
                                        <p:tgtEl>
                                          <p:spTgt spid="1026"/>
                                        </p:tgtEl>
                                        <p:attrNameLst>
                                          <p:attrName>ppt_x</p:attrName>
                                        </p:attrNameLst>
                                      </p:cBhvr>
                                      <p:tavLst>
                                        <p:tav tm="0">
                                          <p:val>
                                            <p:strVal val="#ppt_x"/>
                                          </p:val>
                                        </p:tav>
                                        <p:tav tm="100000">
                                          <p:val>
                                            <p:strVal val="#ppt_x"/>
                                          </p:val>
                                        </p:tav>
                                      </p:tavLst>
                                    </p:anim>
                                    <p:anim calcmode="lin" valueType="num">
                                      <p:cBhvr>
                                        <p:cTn id="44" dur="1000" fill="hold"/>
                                        <p:tgtEl>
                                          <p:spTgt spid="102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30"/>
                                        </p:tgtEl>
                                        <p:attrNameLst>
                                          <p:attrName>style.visibility</p:attrName>
                                        </p:attrNameLst>
                                      </p:cBhvr>
                                      <p:to>
                                        <p:strVal val="visible"/>
                                      </p:to>
                                    </p:set>
                                    <p:animEffect transition="in" filter="fade">
                                      <p:cBhvr>
                                        <p:cTn id="52" dur="1000"/>
                                        <p:tgtEl>
                                          <p:spTgt spid="1030"/>
                                        </p:tgtEl>
                                      </p:cBhvr>
                                    </p:animEffect>
                                    <p:anim calcmode="lin" valueType="num">
                                      <p:cBhvr>
                                        <p:cTn id="53" dur="1000" fill="hold"/>
                                        <p:tgtEl>
                                          <p:spTgt spid="1030"/>
                                        </p:tgtEl>
                                        <p:attrNameLst>
                                          <p:attrName>ppt_x</p:attrName>
                                        </p:attrNameLst>
                                      </p:cBhvr>
                                      <p:tavLst>
                                        <p:tav tm="0">
                                          <p:val>
                                            <p:strVal val="#ppt_x"/>
                                          </p:val>
                                        </p:tav>
                                        <p:tav tm="100000">
                                          <p:val>
                                            <p:strVal val="#ppt_x"/>
                                          </p:val>
                                        </p:tav>
                                      </p:tavLst>
                                    </p:anim>
                                    <p:anim calcmode="lin" valueType="num">
                                      <p:cBhvr>
                                        <p:cTn id="54" dur="1000" fill="hold"/>
                                        <p:tgtEl>
                                          <p:spTgt spid="103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fr-CA" sz="1350" b="1" dirty="0">
                <a:solidFill>
                  <a:srgbClr val="48B7AF"/>
                </a:solidFill>
                <a:latin typeface="Poppins" pitchFamily="2" charset="77"/>
                <a:cs typeface="Poppins" pitchFamily="2" charset="77"/>
              </a:rPr>
              <a:t>Collection :</a:t>
            </a:r>
          </a:p>
          <a:p>
            <a:pPr>
              <a:lnSpc>
                <a:spcPts val="1500"/>
              </a:lnSpc>
            </a:pPr>
            <a:r>
              <a:rPr lang="fr-CA" sz="1350" dirty="0">
                <a:solidFill>
                  <a:srgbClr val="005FAA"/>
                </a:solidFill>
              </a:rPr>
              <a:t>Contribution à votre nœud national OBIS avec des données en cours et historiques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3002" y="197848"/>
            <a:ext cx="3493934"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err="1">
                <a:solidFill>
                  <a:srgbClr val="005FAA"/>
                </a:solidFill>
                <a:latin typeface="Calibri "/>
                <a:cs typeface="Poppins" pitchFamily="2" charset="77"/>
              </a:rPr>
              <a:t>En</a:t>
            </a:r>
            <a:r>
              <a:rPr lang="en-US" sz="3600" b="1" dirty="0">
                <a:solidFill>
                  <a:srgbClr val="005FAA"/>
                </a:solidFill>
                <a:latin typeface="Calibri "/>
                <a:cs typeface="Poppins" pitchFamily="2" charset="77"/>
              </a:rPr>
              <a:t> tant que </a:t>
            </a:r>
            <a:r>
              <a:rPr lang="en-US" sz="3600" b="1" dirty="0" err="1">
                <a:solidFill>
                  <a:srgbClr val="005FAA"/>
                </a:solidFill>
                <a:latin typeface="Calibri "/>
                <a:cs typeface="Poppins" pitchFamily="2" charset="77"/>
              </a:rPr>
              <a:t>fournisseur</a:t>
            </a:r>
            <a:r>
              <a:rPr lang="en-US" sz="3600" b="1" dirty="0">
                <a:solidFill>
                  <a:srgbClr val="005FAA"/>
                </a:solidFill>
                <a:latin typeface="Calibri "/>
                <a:cs typeface="Poppins" pitchFamily="2" charset="77"/>
              </a:rPr>
              <a:t> de </a:t>
            </a:r>
            <a:r>
              <a:rPr lang="en-US" sz="3600" b="1" dirty="0" err="1">
                <a:solidFill>
                  <a:srgbClr val="005FAA"/>
                </a:solidFill>
                <a:latin typeface="Calibri "/>
                <a:cs typeface="Poppins" pitchFamily="2" charset="77"/>
              </a:rPr>
              <a:t>données</a:t>
            </a:r>
            <a:endParaRPr lang="en-US" sz="3600" b="1" dirty="0">
              <a:solidFill>
                <a:srgbClr val="005FAA"/>
              </a:solidFill>
              <a:latin typeface="Calibri "/>
              <a:cs typeface="Poppins" pitchFamily="2" charset="77"/>
            </a:endParaRP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122933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877000" cy="2635449"/>
          </a:xfrm>
        </p:spPr>
        <p:txBody>
          <a:bodyPr lIns="0" tIns="0" rIns="0" bIns="0" anchor="t"/>
          <a:lstStyle/>
          <a:p>
            <a:pPr>
              <a:lnSpc>
                <a:spcPts val="1500"/>
              </a:lnSpc>
            </a:pPr>
            <a:r>
              <a:rPr lang="fr-CA" sz="1350" b="1" dirty="0">
                <a:solidFill>
                  <a:srgbClr val="00B5DC"/>
                </a:solidFill>
                <a:cs typeface="Poppins" pitchFamily="2" charset="77"/>
              </a:rPr>
              <a:t>Révision :</a:t>
            </a:r>
          </a:p>
          <a:p>
            <a:pPr>
              <a:lnSpc>
                <a:spcPts val="1500"/>
              </a:lnSpc>
            </a:pPr>
            <a:r>
              <a:rPr lang="fr-CA" sz="1350" b="1" dirty="0">
                <a:solidFill>
                  <a:srgbClr val="005FAA"/>
                </a:solidFill>
                <a:cs typeface="Poppins Light" pitchFamily="2" charset="77"/>
              </a:rPr>
              <a:t>Les enregistrements présentement dans OBIS et OBIS Canada peuvent être revus et révisés</a:t>
            </a:r>
          </a:p>
          <a:p>
            <a:pPr>
              <a:lnSpc>
                <a:spcPts val="1500"/>
              </a:lnSpc>
            </a:pPr>
            <a:endParaRPr lang="fr-CA" sz="1350" b="1" dirty="0">
              <a:solidFill>
                <a:srgbClr val="005FAA"/>
              </a:solidFill>
              <a:latin typeface="Poppins Light" pitchFamily="2" charset="77"/>
              <a:cs typeface="Poppins Light" pitchFamily="2" charset="77"/>
            </a:endParaRPr>
          </a:p>
          <a:p>
            <a:pPr>
              <a:lnSpc>
                <a:spcPts val="1500"/>
              </a:lnSpc>
            </a:pPr>
            <a:r>
              <a:rPr lang="fr-CA" sz="1350" b="1" dirty="0">
                <a:solidFill>
                  <a:srgbClr val="005FAA"/>
                </a:solidFill>
                <a:cs typeface="Poppins Light" pitchFamily="2" charset="77"/>
              </a:rPr>
              <a:t>L’expertise dans le sujet est nécessaire pour réaliser ce travail</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3071903"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err="1">
                <a:solidFill>
                  <a:srgbClr val="005FAA"/>
                </a:solidFill>
                <a:latin typeface="+mn-lt"/>
                <a:cs typeface="Poppins" pitchFamily="2" charset="77"/>
              </a:rPr>
              <a:t>En</a:t>
            </a:r>
            <a:r>
              <a:rPr lang="en-US" sz="3600" b="1" dirty="0">
                <a:solidFill>
                  <a:srgbClr val="005FAA"/>
                </a:solidFill>
                <a:latin typeface="+mn-lt"/>
                <a:cs typeface="Poppins" pitchFamily="2" charset="77"/>
              </a:rPr>
              <a:t> tant que </a:t>
            </a:r>
            <a:r>
              <a:rPr lang="en-US" sz="3600" b="1" dirty="0" err="1">
                <a:solidFill>
                  <a:srgbClr val="005FAA"/>
                </a:solidFill>
                <a:latin typeface="+mn-lt"/>
                <a:cs typeface="Poppins" pitchFamily="2" charset="77"/>
              </a:rPr>
              <a:t>réviseur</a:t>
            </a:r>
            <a:r>
              <a:rPr lang="en-US" sz="3600" b="1" dirty="0">
                <a:solidFill>
                  <a:srgbClr val="005FAA"/>
                </a:solidFill>
                <a:latin typeface="+mn-lt"/>
                <a:cs typeface="Poppins" pitchFamily="2" charset="77"/>
              </a:rPr>
              <a:t> de </a:t>
            </a:r>
            <a:r>
              <a:rPr lang="en-US" sz="3600" b="1" dirty="0" err="1">
                <a:solidFill>
                  <a:srgbClr val="005FAA"/>
                </a:solidFill>
                <a:latin typeface="+mn-lt"/>
                <a:cs typeface="Poppins" pitchFamily="2" charset="77"/>
              </a:rPr>
              <a:t>données</a:t>
            </a:r>
            <a:endParaRPr lang="en-US" sz="3600" b="1" dirty="0">
              <a:solidFill>
                <a:srgbClr val="005FAA"/>
              </a:solidFill>
              <a:latin typeface="+mn-lt"/>
              <a:cs typeface="Poppins" pitchFamily="2" charset="77"/>
            </a:endParaRP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7" name="Oval 6">
            <a:extLst>
              <a:ext uri="{FF2B5EF4-FFF2-40B4-BE49-F238E27FC236}">
                <a16:creationId xmlns:a16="http://schemas.microsoft.com/office/drawing/2014/main" id="{4FDE6EE9-2291-C940-BE9F-361E7F82A919}"/>
              </a:ext>
            </a:extLst>
          </p:cNvPr>
          <p:cNvSpPr/>
          <p:nvPr/>
        </p:nvSpPr>
        <p:spPr>
          <a:xfrm>
            <a:off x="656035" y="3574840"/>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99839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272870" cy="2474735"/>
          </a:xfrm>
        </p:spPr>
        <p:txBody>
          <a:bodyPr lIns="0" tIns="0" rIns="0" bIns="0"/>
          <a:lstStyle/>
          <a:p>
            <a:r>
              <a:rPr lang="fr-CA" sz="3600" b="1" dirty="0">
                <a:solidFill>
                  <a:srgbClr val="005FAA"/>
                </a:solidFill>
                <a:latin typeface="+mn-lt"/>
                <a:cs typeface="Poppins" pitchFamily="2" charset="77"/>
              </a:rPr>
              <a:t>En tant que développeur de logiciels</a:t>
            </a: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2940270"/>
            <a:ext cx="2519427" cy="1549455"/>
          </a:xfrm>
        </p:spPr>
        <p:txBody>
          <a:bodyPr lIns="0" tIns="0" rIns="0" bIns="0"/>
          <a:lstStyle/>
          <a:p>
            <a:pPr marL="0" indent="0">
              <a:lnSpc>
                <a:spcPts val="1500"/>
              </a:lnSpc>
              <a:buNone/>
            </a:pPr>
            <a:r>
              <a:rPr lang="fr-CA" sz="1350" dirty="0">
                <a:solidFill>
                  <a:srgbClr val="005FAA"/>
                </a:solidFill>
                <a:cs typeface="Poppins" pitchFamily="2" charset="77"/>
              </a:rPr>
              <a:t>GBIF maintient les IPT @ </a:t>
            </a:r>
            <a:r>
              <a:rPr lang="fr-CA" sz="1350" b="1" dirty="0">
                <a:solidFill>
                  <a:srgbClr val="005FAA"/>
                </a:solidFill>
                <a:cs typeface="Poppins" pitchFamily="2" charset="77"/>
              </a:rPr>
              <a:t>github.com/</a:t>
            </a:r>
            <a:r>
              <a:rPr lang="fr-CA" sz="1350" b="1" dirty="0" err="1">
                <a:solidFill>
                  <a:srgbClr val="005FAA"/>
                </a:solidFill>
                <a:cs typeface="Poppins" pitchFamily="2" charset="77"/>
              </a:rPr>
              <a:t>gbif</a:t>
            </a:r>
            <a:r>
              <a:rPr lang="fr-CA" sz="1350" b="1" dirty="0">
                <a:solidFill>
                  <a:srgbClr val="005FAA"/>
                </a:solidFill>
                <a:cs typeface="Poppins" pitchFamily="2" charset="77"/>
              </a:rPr>
              <a:t>/</a:t>
            </a:r>
            <a:r>
              <a:rPr lang="fr-CA" sz="1350" b="1" dirty="0" err="1">
                <a:solidFill>
                  <a:srgbClr val="005FAA"/>
                </a:solidFill>
                <a:cs typeface="Poppins" pitchFamily="2" charset="77"/>
              </a:rPr>
              <a:t>ipt</a:t>
            </a:r>
            <a:r>
              <a:rPr lang="fr-CA" sz="1350" b="1" dirty="0">
                <a:solidFill>
                  <a:srgbClr val="005FAA"/>
                </a:solidFill>
                <a:cs typeface="Poppins" pitchFamily="2" charset="77"/>
              </a:rPr>
              <a:t>/</a:t>
            </a:r>
          </a:p>
          <a:p>
            <a:pPr marL="0" indent="0">
              <a:lnSpc>
                <a:spcPts val="1500"/>
              </a:lnSpc>
              <a:buNone/>
            </a:pPr>
            <a:r>
              <a:rPr lang="fr-CA" sz="1350" dirty="0" err="1">
                <a:solidFill>
                  <a:srgbClr val="005FAA"/>
                </a:solidFill>
                <a:cs typeface="Poppins" pitchFamily="2" charset="77"/>
              </a:rPr>
              <a:t>Robis</a:t>
            </a:r>
            <a:r>
              <a:rPr lang="fr-CA" sz="1350" dirty="0">
                <a:solidFill>
                  <a:srgbClr val="005FAA"/>
                </a:solidFill>
                <a:cs typeface="Poppins" pitchFamily="2" charset="77"/>
              </a:rPr>
              <a:t> et le package OBIS : </a:t>
            </a:r>
            <a:r>
              <a:rPr lang="fr-CA" sz="1350" b="1" dirty="0">
                <a:solidFill>
                  <a:srgbClr val="005FAA"/>
                </a:solidFill>
                <a:cs typeface="Poppins" pitchFamily="2" charset="77"/>
              </a:rPr>
              <a:t>github.com/</a:t>
            </a:r>
            <a:r>
              <a:rPr lang="fr-CA" sz="1350" b="1" dirty="0" err="1">
                <a:solidFill>
                  <a:srgbClr val="005FAA"/>
                </a:solidFill>
                <a:cs typeface="Poppins" pitchFamily="2" charset="77"/>
              </a:rPr>
              <a:t>iobis</a:t>
            </a:r>
            <a:endParaRPr lang="fr-CA" sz="1350" b="1" dirty="0">
              <a:solidFill>
                <a:srgbClr val="005FAA"/>
              </a:solidFill>
              <a:cs typeface="Poppins" pitchFamily="2" charset="77"/>
            </a:endParaRPr>
          </a:p>
          <a:p>
            <a:pPr marL="0" indent="0">
              <a:lnSpc>
                <a:spcPts val="1500"/>
              </a:lnSpc>
              <a:buNone/>
            </a:pPr>
            <a:r>
              <a:rPr lang="fr-CA" sz="1350" dirty="0">
                <a:solidFill>
                  <a:srgbClr val="005FAA"/>
                </a:solidFill>
                <a:cs typeface="Poppins" pitchFamily="2" charset="77"/>
              </a:rPr>
              <a:t>Implémentations d’API OBIS/</a:t>
            </a:r>
            <a:r>
              <a:rPr lang="fr-CA" sz="1350" dirty="0" err="1">
                <a:solidFill>
                  <a:srgbClr val="005FAA"/>
                </a:solidFill>
                <a:cs typeface="Poppins" pitchFamily="2" charset="77"/>
              </a:rPr>
              <a:t>WoRMS</a:t>
            </a:r>
            <a:r>
              <a:rPr lang="fr-CA" sz="1350" dirty="0">
                <a:solidFill>
                  <a:srgbClr val="005FAA"/>
                </a:solidFill>
                <a:cs typeface="Poppins" pitchFamily="2" charset="77"/>
              </a:rPr>
              <a:t> dans d’autres langues</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endParaRPr lang="en-US" sz="1350" kern="1200" dirty="0">
              <a:ea typeface="+mn-ea"/>
            </a:endParaRPr>
          </a:p>
        </p:txBody>
      </p:sp>
    </p:spTree>
    <p:extLst>
      <p:ext uri="{BB962C8B-B14F-4D97-AF65-F5344CB8AC3E}">
        <p14:creationId xmlns:p14="http://schemas.microsoft.com/office/powerpoint/2010/main" val="3204143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656034" y="2459649"/>
            <a:ext cx="1669379" cy="410998"/>
          </a:xfrm>
        </p:spPr>
        <p:txBody>
          <a:bodyPr lIns="0" tIns="0" rIns="0" bIns="0"/>
          <a:lstStyle/>
          <a:p>
            <a:pPr marL="0" indent="0">
              <a:lnSpc>
                <a:spcPts val="1500"/>
              </a:lnSpc>
              <a:buNone/>
            </a:pPr>
            <a:r>
              <a:rPr lang="fr-CA" sz="1350" dirty="0">
                <a:solidFill>
                  <a:srgbClr val="005FAA"/>
                </a:solidFill>
                <a:latin typeface="Poppins" pitchFamily="2" charset="77"/>
                <a:cs typeface="Poppins" pitchFamily="2" charset="77"/>
              </a:rPr>
              <a:t>On ne saurait faire ce qu’on fait sans…</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4" y="441888"/>
            <a:ext cx="2991055" cy="2017761"/>
          </a:xfrm>
        </p:spPr>
        <p:txBody>
          <a:bodyPr lIns="0" tIns="0" rIns="0" bIns="0"/>
          <a:lstStyle/>
          <a:p>
            <a:r>
              <a:rPr lang="fr-CA" sz="3600" b="1" dirty="0">
                <a:solidFill>
                  <a:srgbClr val="005FAA"/>
                </a:solidFill>
                <a:latin typeface="+mn-lt"/>
                <a:cs typeface="Poppins" pitchFamily="2" charset="77"/>
              </a:rPr>
              <a:t>En tant qu’expert en taxonomie (</a:t>
            </a:r>
            <a:r>
              <a:rPr lang="fr-CA" sz="3600" b="1" dirty="0" err="1">
                <a:solidFill>
                  <a:srgbClr val="005FAA"/>
                </a:solidFill>
                <a:latin typeface="+mn-lt"/>
                <a:cs typeface="Poppins" pitchFamily="2" charset="77"/>
              </a:rPr>
              <a:t>WoRMS</a:t>
            </a:r>
            <a:r>
              <a:rPr lang="fr-CA" sz="3600" b="1" dirty="0">
                <a:solidFill>
                  <a:srgbClr val="005FAA"/>
                </a:solidFill>
                <a:latin typeface="+mn-lt"/>
                <a:cs typeface="Poppins" pitchFamily="2" charset="77"/>
              </a:rPr>
              <a: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6049108" y="1296899"/>
            <a:ext cx="2492063"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cs typeface="Poppins Light" pitchFamily="2" charset="77"/>
              </a:rPr>
              <a:t>Les experts </a:t>
            </a:r>
            <a:r>
              <a:rPr lang="en-US" sz="1350" b="1" dirty="0" err="1">
                <a:solidFill>
                  <a:srgbClr val="005FAA"/>
                </a:solidFill>
                <a:cs typeface="Poppins Light" pitchFamily="2" charset="77"/>
              </a:rPr>
              <a:t>en</a:t>
            </a:r>
            <a:r>
              <a:rPr lang="en-US" sz="1350" b="1" dirty="0">
                <a:solidFill>
                  <a:srgbClr val="005FAA"/>
                </a:solidFill>
                <a:cs typeface="Poppins Light" pitchFamily="2" charset="77"/>
              </a:rPr>
              <a:t> </a:t>
            </a:r>
            <a:r>
              <a:rPr lang="en-US" sz="1350" b="1" dirty="0" err="1">
                <a:solidFill>
                  <a:srgbClr val="005FAA"/>
                </a:solidFill>
                <a:cs typeface="Poppins Light" pitchFamily="2" charset="77"/>
              </a:rPr>
              <a:t>taxonomie</a:t>
            </a:r>
            <a:r>
              <a:rPr lang="en-US" sz="1350" b="1" dirty="0">
                <a:solidFill>
                  <a:srgbClr val="005FAA"/>
                </a:solidFill>
                <a:cs typeface="Poppins Light" pitchFamily="2" charset="77"/>
              </a:rPr>
              <a:t> font du </a:t>
            </a:r>
            <a:r>
              <a:rPr lang="en-US" sz="1350" b="1" dirty="0" err="1">
                <a:solidFill>
                  <a:srgbClr val="005FAA"/>
                </a:solidFill>
                <a:cs typeface="Poppins Light" pitchFamily="2" charset="77"/>
              </a:rPr>
              <a:t>WoRMS</a:t>
            </a:r>
            <a:r>
              <a:rPr lang="en-US" sz="1350" b="1" dirty="0">
                <a:solidFill>
                  <a:srgbClr val="005FAA"/>
                </a:solidFill>
                <a:cs typeface="Poppins Light" pitchFamily="2" charset="77"/>
              </a:rPr>
              <a:t> </a:t>
            </a:r>
            <a:r>
              <a:rPr lang="en-US" sz="1350" b="1" dirty="0" err="1">
                <a:solidFill>
                  <a:srgbClr val="005FAA"/>
                </a:solidFill>
                <a:cs typeface="Poppins Light" pitchFamily="2" charset="77"/>
              </a:rPr>
              <a:t>ce</a:t>
            </a:r>
            <a:r>
              <a:rPr lang="en-US" sz="1350" b="1" dirty="0">
                <a:solidFill>
                  <a:srgbClr val="005FAA"/>
                </a:solidFill>
                <a:cs typeface="Poppins Light" pitchFamily="2" charset="77"/>
              </a:rPr>
              <a:t> </a:t>
            </a:r>
            <a:r>
              <a:rPr lang="en-US" sz="1350" b="1" dirty="0" err="1">
                <a:solidFill>
                  <a:srgbClr val="005FAA"/>
                </a:solidFill>
                <a:cs typeface="Poppins Light" pitchFamily="2" charset="77"/>
              </a:rPr>
              <a:t>qu’il</a:t>
            </a:r>
            <a:r>
              <a:rPr lang="en-US" sz="1350" b="1" dirty="0">
                <a:solidFill>
                  <a:srgbClr val="005FAA"/>
                </a:solidFill>
                <a:cs typeface="Poppins Light" pitchFamily="2" charset="77"/>
              </a:rPr>
              <a:t> est.</a:t>
            </a:r>
          </a:p>
          <a:p>
            <a:pPr marL="0" indent="0" defTabSz="685800">
              <a:lnSpc>
                <a:spcPts val="1500"/>
              </a:lnSpc>
              <a:spcBef>
                <a:spcPts val="750"/>
              </a:spcBef>
              <a:buClrTx/>
              <a:buNone/>
            </a:pPr>
            <a:r>
              <a:rPr lang="en-US" sz="1350" dirty="0">
                <a:solidFill>
                  <a:srgbClr val="005FAA"/>
                </a:solidFill>
                <a:cs typeface="Poppins Light" pitchFamily="2" charset="77"/>
              </a:rPr>
              <a:t>Des </a:t>
            </a:r>
            <a:r>
              <a:rPr lang="en-US" sz="1350" dirty="0" err="1">
                <a:solidFill>
                  <a:srgbClr val="005FAA"/>
                </a:solidFill>
                <a:cs typeface="Poppins Light" pitchFamily="2" charset="77"/>
              </a:rPr>
              <a:t>références</a:t>
            </a:r>
            <a:r>
              <a:rPr lang="en-US" sz="1350" dirty="0">
                <a:solidFill>
                  <a:srgbClr val="005FAA"/>
                </a:solidFill>
                <a:cs typeface="Poppins Light" pitchFamily="2" charset="77"/>
              </a:rPr>
              <a:t> </a:t>
            </a:r>
            <a:r>
              <a:rPr lang="en-US" sz="1350" dirty="0" err="1">
                <a:solidFill>
                  <a:srgbClr val="005FAA"/>
                </a:solidFill>
                <a:cs typeface="Poppins Light" pitchFamily="2" charset="77"/>
              </a:rPr>
              <a:t>taxonomiques</a:t>
            </a:r>
            <a:r>
              <a:rPr lang="en-US" sz="1350" dirty="0">
                <a:solidFill>
                  <a:srgbClr val="005FAA"/>
                </a:solidFill>
                <a:cs typeface="Poppins Light" pitchFamily="2" charset="77"/>
              </a:rPr>
              <a:t> mises à jour avec des </a:t>
            </a:r>
            <a:r>
              <a:rPr lang="en-US" sz="1350" dirty="0" err="1">
                <a:solidFill>
                  <a:srgbClr val="005FAA"/>
                </a:solidFill>
                <a:cs typeface="Poppins Light" pitchFamily="2" charset="77"/>
              </a:rPr>
              <a:t>noms</a:t>
            </a:r>
            <a:r>
              <a:rPr lang="en-US" sz="1350" dirty="0">
                <a:solidFill>
                  <a:srgbClr val="005FAA"/>
                </a:solidFill>
                <a:cs typeface="Poppins Light" pitchFamily="2" charset="77"/>
              </a:rPr>
              <a:t> </a:t>
            </a:r>
            <a:r>
              <a:rPr lang="en-US" sz="1350" dirty="0" err="1">
                <a:solidFill>
                  <a:srgbClr val="005FAA"/>
                </a:solidFill>
                <a:cs typeface="Poppins Light" pitchFamily="2" charset="77"/>
              </a:rPr>
              <a:t>historiques</a:t>
            </a:r>
            <a:r>
              <a:rPr lang="en-US" sz="1350" dirty="0">
                <a:solidFill>
                  <a:srgbClr val="005FAA"/>
                </a:solidFill>
                <a:cs typeface="Poppins Light" pitchFamily="2" charset="77"/>
              </a:rPr>
              <a:t> </a:t>
            </a:r>
            <a:r>
              <a:rPr lang="en-US" sz="1350" dirty="0" err="1">
                <a:solidFill>
                  <a:srgbClr val="005FAA"/>
                </a:solidFill>
                <a:cs typeface="Poppins Light" pitchFamily="2" charset="77"/>
              </a:rPr>
              <a:t>acceptés</a:t>
            </a:r>
            <a:r>
              <a:rPr lang="en-US" sz="1350" dirty="0">
                <a:solidFill>
                  <a:srgbClr val="005FAA"/>
                </a:solidFill>
                <a:cs typeface="Poppins Light" pitchFamily="2" charset="77"/>
              </a:rPr>
              <a:t> </a:t>
            </a:r>
            <a:r>
              <a:rPr lang="en-US" sz="1350" dirty="0" err="1">
                <a:solidFill>
                  <a:srgbClr val="005FAA"/>
                </a:solidFill>
                <a:cs typeface="Poppins Light" pitchFamily="2" charset="77"/>
              </a:rPr>
              <a:t>permettent</a:t>
            </a:r>
            <a:r>
              <a:rPr lang="en-US" sz="1350" dirty="0">
                <a:solidFill>
                  <a:srgbClr val="005FAA"/>
                </a:solidFill>
                <a:cs typeface="Poppins Light" pitchFamily="2" charset="77"/>
              </a:rPr>
              <a:t> de </a:t>
            </a:r>
            <a:r>
              <a:rPr lang="en-US" sz="1350" dirty="0" err="1">
                <a:solidFill>
                  <a:srgbClr val="005FAA"/>
                </a:solidFill>
                <a:cs typeface="Poppins Light" pitchFamily="2" charset="77"/>
              </a:rPr>
              <a:t>référencer</a:t>
            </a:r>
            <a:r>
              <a:rPr lang="en-US" sz="1350" dirty="0">
                <a:solidFill>
                  <a:srgbClr val="005FAA"/>
                </a:solidFill>
                <a:cs typeface="Poppins Light" pitchFamily="2" charset="77"/>
              </a:rPr>
              <a:t> </a:t>
            </a:r>
            <a:r>
              <a:rPr lang="en-US" sz="1350" dirty="0" err="1">
                <a:solidFill>
                  <a:srgbClr val="005FAA"/>
                </a:solidFill>
                <a:cs typeface="Poppins Light" pitchFamily="2" charset="77"/>
              </a:rPr>
              <a:t>d’anciennes</a:t>
            </a:r>
            <a:r>
              <a:rPr lang="en-US" sz="1350" dirty="0">
                <a:solidFill>
                  <a:srgbClr val="005FAA"/>
                </a:solidFill>
                <a:cs typeface="Poppins Light" pitchFamily="2" charset="77"/>
              </a:rPr>
              <a:t> et Nouvelles classifications </a:t>
            </a:r>
            <a:r>
              <a:rPr lang="en-US" sz="1350" dirty="0" err="1">
                <a:solidFill>
                  <a:srgbClr val="005FAA"/>
                </a:solidFill>
                <a:cs typeface="Poppins Light" pitchFamily="2" charset="77"/>
              </a:rPr>
              <a:t>taxonomiques</a:t>
            </a:r>
            <a:r>
              <a:rPr lang="en-US" sz="1350" dirty="0">
                <a:solidFill>
                  <a:srgbClr val="005FAA"/>
                </a:solidFill>
                <a:cs typeface="Poppins Light" pitchFamily="2" charset="77"/>
              </a:rPr>
              <a:t> </a:t>
            </a:r>
            <a:r>
              <a:rPr lang="en-US" sz="1350" dirty="0" err="1">
                <a:solidFill>
                  <a:srgbClr val="005FAA"/>
                </a:solidFill>
                <a:cs typeface="Poppins Light" pitchFamily="2" charset="77"/>
              </a:rPr>
              <a:t>en</a:t>
            </a:r>
            <a:r>
              <a:rPr lang="en-US" sz="1350" dirty="0">
                <a:solidFill>
                  <a:srgbClr val="005FAA"/>
                </a:solidFill>
                <a:cs typeface="Poppins Light" pitchFamily="2" charset="77"/>
              </a:rPr>
              <a:t> </a:t>
            </a:r>
            <a:r>
              <a:rPr lang="en-US" sz="1350" dirty="0" err="1">
                <a:solidFill>
                  <a:srgbClr val="005FAA"/>
                </a:solidFill>
                <a:cs typeface="Poppins Light" pitchFamily="2" charset="77"/>
              </a:rPr>
              <a:t>même</a:t>
            </a:r>
            <a:r>
              <a:rPr lang="en-US" sz="1350" dirty="0">
                <a:solidFill>
                  <a:srgbClr val="005FAA"/>
                </a:solidFill>
                <a:cs typeface="Poppins Light" pitchFamily="2" charset="77"/>
              </a:rPr>
              <a:t> temps</a:t>
            </a:r>
          </a:p>
          <a:p>
            <a:pPr marL="0" indent="0" defTabSz="685800">
              <a:lnSpc>
                <a:spcPts val="1500"/>
              </a:lnSpc>
              <a:spcBef>
                <a:spcPts val="750"/>
              </a:spcBef>
              <a:buClrTx/>
              <a:buNone/>
            </a:pPr>
            <a:r>
              <a:rPr lang="en-US" sz="1350" b="1" dirty="0">
                <a:solidFill>
                  <a:srgbClr val="005FAA"/>
                </a:solidFill>
                <a:cs typeface="Poppins Light" pitchFamily="2" charset="77"/>
              </a:rPr>
              <a:t>Comme pour </a:t>
            </a:r>
            <a:r>
              <a:rPr lang="en-US" sz="1350" b="1" dirty="0" err="1">
                <a:solidFill>
                  <a:srgbClr val="005FAA"/>
                </a:solidFill>
                <a:cs typeface="Poppins Light" pitchFamily="2" charset="77"/>
              </a:rPr>
              <a:t>tous</a:t>
            </a:r>
            <a:r>
              <a:rPr lang="en-US" sz="1350" b="1" dirty="0">
                <a:solidFill>
                  <a:srgbClr val="005FAA"/>
                </a:solidFill>
                <a:cs typeface="Poppins Light" pitchFamily="2" charset="77"/>
              </a:rPr>
              <a:t> efforts </a:t>
            </a:r>
            <a:r>
              <a:rPr lang="en-US" sz="1350" b="1" dirty="0" err="1">
                <a:solidFill>
                  <a:srgbClr val="005FAA"/>
                </a:solidFill>
                <a:cs typeface="Poppins Light" pitchFamily="2" charset="77"/>
              </a:rPr>
              <a:t>en</a:t>
            </a:r>
            <a:r>
              <a:rPr lang="en-US" sz="1350" b="1" dirty="0">
                <a:solidFill>
                  <a:srgbClr val="005FAA"/>
                </a:solidFill>
                <a:cs typeface="Poppins Light" pitchFamily="2" charset="77"/>
              </a:rPr>
              <a:t> </a:t>
            </a:r>
            <a:r>
              <a:rPr lang="en-US" sz="1350" b="1" dirty="0" err="1">
                <a:solidFill>
                  <a:srgbClr val="005FAA"/>
                </a:solidFill>
                <a:cs typeface="Poppins Light" pitchFamily="2" charset="77"/>
              </a:rPr>
              <a:t>données</a:t>
            </a:r>
            <a:r>
              <a:rPr lang="en-US" sz="1350" b="1" dirty="0">
                <a:solidFill>
                  <a:srgbClr val="005FAA"/>
                </a:solidFill>
                <a:cs typeface="Poppins Light" pitchFamily="2" charset="77"/>
              </a:rPr>
              <a:t> ouvertes, le travail </a:t>
            </a:r>
            <a:r>
              <a:rPr lang="en-US" sz="1350" b="1" dirty="0" err="1">
                <a:solidFill>
                  <a:srgbClr val="005FAA"/>
                </a:solidFill>
                <a:cs typeface="Poppins Light" pitchFamily="2" charset="77"/>
              </a:rPr>
              <a:t>volontaire</a:t>
            </a:r>
            <a:r>
              <a:rPr lang="en-US" sz="1350" b="1" dirty="0">
                <a:solidFill>
                  <a:srgbClr val="005FAA"/>
                </a:solidFill>
                <a:cs typeface="Poppins Light" pitchFamily="2" charset="77"/>
              </a:rPr>
              <a:t> </a:t>
            </a:r>
            <a:r>
              <a:rPr lang="en-US" sz="1350" b="1" dirty="0" err="1">
                <a:solidFill>
                  <a:srgbClr val="005FAA"/>
                </a:solidFill>
                <a:cs typeface="Poppins Light" pitchFamily="2" charset="77"/>
              </a:rPr>
              <a:t>demande</a:t>
            </a:r>
            <a:r>
              <a:rPr lang="en-US" sz="1350" b="1" dirty="0">
                <a:solidFill>
                  <a:srgbClr val="005FAA"/>
                </a:solidFill>
                <a:cs typeface="Poppins Light" pitchFamily="2" charset="77"/>
              </a:rPr>
              <a:t> des experts </a:t>
            </a:r>
            <a:r>
              <a:rPr lang="en-US" sz="1350" b="1" dirty="0" err="1">
                <a:solidFill>
                  <a:srgbClr val="005FAA"/>
                </a:solidFill>
                <a:cs typeface="Poppins Light" pitchFamily="2" charset="77"/>
              </a:rPr>
              <a:t>comme</a:t>
            </a:r>
            <a:r>
              <a:rPr lang="en-US" sz="1350" b="1" dirty="0">
                <a:solidFill>
                  <a:srgbClr val="005FAA"/>
                </a:solidFill>
                <a:cs typeface="Poppins Light" pitchFamily="2" charset="77"/>
              </a:rPr>
              <a:t> </a:t>
            </a:r>
            <a:r>
              <a:rPr lang="en-US" sz="1350" b="1" dirty="0" err="1">
                <a:solidFill>
                  <a:srgbClr val="005FAA"/>
                </a:solidFill>
                <a:cs typeface="Poppins Light" pitchFamily="2" charset="77"/>
              </a:rPr>
              <a:t>vous</a:t>
            </a:r>
            <a:r>
              <a:rPr lang="en-US" sz="1350" b="1" dirty="0">
                <a:solidFill>
                  <a:srgbClr val="005FAA"/>
                </a:solidFill>
                <a:cs typeface="Poppins Light" pitchFamily="2" charset="77"/>
              </a:rPr>
              <a:t>!</a:t>
            </a:r>
            <a:endParaRPr lang="en-US" sz="1350" dirty="0">
              <a:solidFill>
                <a:srgbClr val="005FAA"/>
              </a:solidFill>
              <a:cs typeface="Poppins Light" pitchFamily="2" charset="77"/>
            </a:endParaRPr>
          </a:p>
        </p:txBody>
      </p:sp>
      <p:sp>
        <p:nvSpPr>
          <p:cNvPr id="17" name="Oval 16">
            <a:extLst>
              <a:ext uri="{FF2B5EF4-FFF2-40B4-BE49-F238E27FC236}">
                <a16:creationId xmlns:a16="http://schemas.microsoft.com/office/drawing/2014/main" id="{BB31EC3C-D820-3046-B5A6-1CB18FD3C31B}"/>
              </a:ext>
            </a:extLst>
          </p:cNvPr>
          <p:cNvSpPr/>
          <p:nvPr/>
        </p:nvSpPr>
        <p:spPr>
          <a:xfrm>
            <a:off x="5664633" y="1335065"/>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64633" y="180927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64632" y="309774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452254" y="1191330"/>
            <a:ext cx="6693829" cy="3953653"/>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3032" y="2450552"/>
            <a:ext cx="2073542" cy="242395"/>
          </a:xfrm>
          <a:solidFill>
            <a:srgbClr val="D0C9FF"/>
          </a:solidFill>
        </p:spPr>
        <p:txBody>
          <a:bodyPr/>
          <a:lstStyle/>
          <a:p>
            <a:r>
              <a:rPr lang="fr-CA" sz="1350" b="1" dirty="0">
                <a:solidFill>
                  <a:srgbClr val="8480BB"/>
                </a:solidFill>
              </a:rPr>
              <a:t>Développement collaboratif</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4" y="345428"/>
            <a:ext cx="3317449"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3600" b="1" dirty="0">
                <a:solidFill>
                  <a:srgbClr val="005FAA"/>
                </a:solidFill>
                <a:latin typeface="Poppins" pitchFamily="2" charset="77"/>
                <a:cs typeface="Poppins" pitchFamily="2" charset="77"/>
              </a:rPr>
              <a:t>Contribution aux normes et aux cas d’utilisation</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6075" y="2861665"/>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96210" y="3041930"/>
            <a:ext cx="1697297" cy="1145072"/>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1350" b="1" dirty="0">
                <a:solidFill>
                  <a:srgbClr val="005FAA"/>
                </a:solidFill>
                <a:latin typeface="+mn-lt"/>
              </a:rPr>
              <a:t>Travailler à l’élaboration de nouvelles méthodes </a:t>
            </a:r>
            <a:r>
              <a:rPr lang="fr-CA" sz="1350" b="1" dirty="0" err="1">
                <a:solidFill>
                  <a:srgbClr val="005FAA"/>
                </a:solidFill>
                <a:latin typeface="+mn-lt"/>
              </a:rPr>
              <a:t>DwC</a:t>
            </a:r>
            <a:r>
              <a:rPr lang="fr-CA" sz="1350" b="1" dirty="0">
                <a:solidFill>
                  <a:srgbClr val="005FAA"/>
                </a:solidFill>
                <a:latin typeface="+mn-lt"/>
              </a:rPr>
              <a:t> et OBIS, travailler avec les pairs dans des forums ouverts</a:t>
            </a:r>
          </a:p>
        </p:txBody>
      </p:sp>
      <p:sp>
        <p:nvSpPr>
          <p:cNvPr id="9" name="Oval 8">
            <a:extLst>
              <a:ext uri="{FF2B5EF4-FFF2-40B4-BE49-F238E27FC236}">
                <a16:creationId xmlns:a16="http://schemas.microsoft.com/office/drawing/2014/main" id="{9EFF5FD4-22D6-4880-AD5F-8D2E1060A929}"/>
              </a:ext>
            </a:extLst>
          </p:cNvPr>
          <p:cNvSpPr/>
          <p:nvPr/>
        </p:nvSpPr>
        <p:spPr>
          <a:xfrm rot="1794060">
            <a:off x="685449" y="4210043"/>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0" name="Title 1">
            <a:extLst>
              <a:ext uri="{FF2B5EF4-FFF2-40B4-BE49-F238E27FC236}">
                <a16:creationId xmlns:a16="http://schemas.microsoft.com/office/drawing/2014/main" id="{A3EBEBF0-7931-4219-8AB2-5E64E2D653F2}"/>
              </a:ext>
            </a:extLst>
          </p:cNvPr>
          <p:cNvSpPr txBox="1">
            <a:spLocks/>
          </p:cNvSpPr>
          <p:nvPr/>
        </p:nvSpPr>
        <p:spPr>
          <a:xfrm>
            <a:off x="896209" y="3445845"/>
            <a:ext cx="1697297" cy="1714736"/>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1350" b="1" dirty="0">
                <a:solidFill>
                  <a:srgbClr val="005FAA"/>
                </a:solidFill>
                <a:latin typeface="+mn-lt"/>
              </a:rPr>
              <a:t>Créer des cas d’utilisation pour guider les nouveaux utilisateurs vers les meilleures pratiques</a:t>
            </a:r>
          </a:p>
        </p:txBody>
      </p:sp>
      <p:sp>
        <p:nvSpPr>
          <p:cNvPr id="3" name="TextBox 2">
            <a:extLst>
              <a:ext uri="{FF2B5EF4-FFF2-40B4-BE49-F238E27FC236}">
                <a16:creationId xmlns:a16="http://schemas.microsoft.com/office/drawing/2014/main" id="{BAE5CB66-E536-4554-ACC2-85BA7692B809}"/>
              </a:ext>
            </a:extLst>
          </p:cNvPr>
          <p:cNvSpPr txBox="1"/>
          <p:nvPr/>
        </p:nvSpPr>
        <p:spPr>
          <a:xfrm>
            <a:off x="5877099" y="217751"/>
            <a:ext cx="2352501" cy="1077218"/>
          </a:xfrm>
          <a:prstGeom prst="rect">
            <a:avLst/>
          </a:prstGeom>
          <a:noFill/>
        </p:spPr>
        <p:txBody>
          <a:bodyPr wrap="square" rtlCol="0">
            <a:spAutoFit/>
          </a:bodyPr>
          <a:lstStyle/>
          <a:p>
            <a:r>
              <a:rPr lang="en-CA" sz="1600" dirty="0">
                <a:hlinkClick r:id="rId4"/>
              </a:rPr>
              <a:t>https://github.com/iobis/</a:t>
            </a:r>
            <a:endParaRPr lang="en-CA" sz="1600" dirty="0"/>
          </a:p>
          <a:p>
            <a:br>
              <a:rPr lang="en-CA" sz="1600" dirty="0"/>
            </a:br>
            <a:r>
              <a:rPr lang="en-CA" sz="1600" dirty="0">
                <a:hlinkClick r:id="rId5"/>
              </a:rPr>
              <a:t>https://github.com/tdwg/</a:t>
            </a:r>
            <a:endParaRPr lang="en-CA" sz="1600" dirty="0"/>
          </a:p>
          <a:p>
            <a:endParaRPr lang="en-CA" sz="1600" dirty="0"/>
          </a:p>
        </p:txBody>
      </p:sp>
      <p:pic>
        <p:nvPicPr>
          <p:cNvPr id="1026" name="Picture 2" descr="@iobis">
            <a:extLst>
              <a:ext uri="{FF2B5EF4-FFF2-40B4-BE49-F238E27FC236}">
                <a16:creationId xmlns:a16="http://schemas.microsoft.com/office/drawing/2014/main" id="{C2778DD9-6A2D-45EA-91BA-4E1E1F22F5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5431" y="0"/>
            <a:ext cx="770228" cy="7702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674F4A4-A8C0-456E-98A6-6DD4309630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8940" y="726169"/>
            <a:ext cx="770228" cy="40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Merci</a:t>
            </a:r>
          </a:p>
        </p:txBody>
      </p:sp>
    </p:spTree>
    <p:extLst>
      <p:ext uri="{BB962C8B-B14F-4D97-AF65-F5344CB8AC3E}">
        <p14:creationId xmlns:p14="http://schemas.microsoft.com/office/powerpoint/2010/main" val="590456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11180</TotalTime>
  <Words>924</Words>
  <Application>Microsoft Office PowerPoint</Application>
  <PresentationFormat>Affichage à l'écran (16:9)</PresentationFormat>
  <Paragraphs>49</Paragraphs>
  <Slides>9</Slides>
  <Notes>9</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9</vt:i4>
      </vt:variant>
    </vt:vector>
  </HeadingPairs>
  <TitlesOfParts>
    <vt:vector size="20" baseType="lpstr">
      <vt:lpstr>Arial</vt:lpstr>
      <vt:lpstr>Calibri </vt:lpstr>
      <vt:lpstr>Poppins Light</vt:lpstr>
      <vt:lpstr>Lato</vt:lpstr>
      <vt:lpstr>Calibri</vt:lpstr>
      <vt:lpstr>Poppins</vt:lpstr>
      <vt:lpstr>Calibri Light</vt:lpstr>
      <vt:lpstr>Lato Light</vt:lpstr>
      <vt:lpstr>Raleway SemiBold</vt:lpstr>
      <vt:lpstr>Simple Light</vt:lpstr>
      <vt:lpstr>1_Office Theme</vt:lpstr>
      <vt:lpstr>Présentation PowerPoint</vt:lpstr>
      <vt:lpstr>Présentation PowerPoint</vt:lpstr>
      <vt:lpstr>Présentation PowerPoint</vt:lpstr>
      <vt:lpstr>Présentation PowerPoint</vt:lpstr>
      <vt:lpstr>En tant que développeur de logiciels</vt:lpstr>
      <vt:lpstr>En tant qu’expert en taxonomie (WoRMS)</vt:lpstr>
      <vt:lpstr>Développement collaboratif</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Gabriel Leblanc</cp:lastModifiedBy>
  <cp:revision>131</cp:revision>
  <dcterms:modified xsi:type="dcterms:W3CDTF">2021-03-17T14:27:07Z</dcterms:modified>
</cp:coreProperties>
</file>